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6" r:id="rId2"/>
    <p:sldId id="488" r:id="rId3"/>
    <p:sldId id="495" r:id="rId4"/>
    <p:sldId id="501" r:id="rId5"/>
    <p:sldId id="507" r:id="rId6"/>
    <p:sldId id="496" r:id="rId7"/>
    <p:sldId id="497" r:id="rId8"/>
    <p:sldId id="498" r:id="rId9"/>
    <p:sldId id="509" r:id="rId10"/>
    <p:sldId id="500" r:id="rId11"/>
    <p:sldId id="502" r:id="rId12"/>
    <p:sldId id="490" r:id="rId13"/>
    <p:sldId id="491" r:id="rId14"/>
    <p:sldId id="492" r:id="rId15"/>
    <p:sldId id="493" r:id="rId16"/>
    <p:sldId id="494" r:id="rId17"/>
    <p:sldId id="503" r:id="rId18"/>
    <p:sldId id="505" r:id="rId19"/>
    <p:sldId id="50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333333"/>
    <a:srgbClr val="E8E8E8"/>
    <a:srgbClr val="4C4C4C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20A7920E-B843-46ED-9EE0-9906EDECDEE2}" type="datetime1">
              <a:rPr lang="en-US"/>
              <a:pPr>
                <a:defRPr/>
              </a:pPr>
              <a:t>11/13/11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5667B5AD-652C-43A7-AC98-020FFC2DF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1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9B6C7150-D3AD-4B7D-B851-3A82FFF594D4}" type="datetime1">
              <a:rPr lang="en-US"/>
              <a:pPr>
                <a:defRPr/>
              </a:pPr>
              <a:t>11/13/11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527B3BCE-4F9A-4571-BB81-6BC14D2EE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86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ＭＳ Ｐゴシック" pitchFamily="3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7CAA757A-2E0B-40E6-8A40-3F2DE12BD456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BA757321-0DD4-8A47-9F44-D1527D0EF0A1}" type="slidenum">
              <a:rPr lang="en-US" sz="1200">
                <a:latin typeface="Arial"/>
              </a:rPr>
              <a:pPr eaLnBrk="1" hangingPunct="1"/>
              <a:t>16</a:t>
            </a:fld>
            <a:endParaRPr lang="en-US" sz="1200" dirty="0">
              <a:latin typeface="Arial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BF68B65-1549-CA4E-8BC3-56F54EC1A111}" type="slidenum">
              <a:rPr lang="en-US" sz="1200">
                <a:latin typeface="Arial"/>
              </a:rPr>
              <a:pPr eaLnBrk="1" hangingPunct="1"/>
              <a:t>19</a:t>
            </a:fld>
            <a:endParaRPr lang="en-US" sz="1200" dirty="0">
              <a:latin typeface="Arial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6F6C1AA7-B12F-544B-BC3E-C9B9419D1716}" type="slidenum">
              <a:rPr lang="en-US" sz="1200">
                <a:latin typeface="Arial"/>
              </a:rPr>
              <a:pPr eaLnBrk="1" hangingPunct="1"/>
              <a:t>3</a:t>
            </a:fld>
            <a:endParaRPr lang="en-US" sz="1200" dirty="0">
              <a:latin typeface="Arial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31F1C0C-7D2E-524F-ABA1-C0E56CF16EBD}" type="slidenum">
              <a:rPr lang="en-US" sz="1200">
                <a:latin typeface="Arial"/>
              </a:rPr>
              <a:pPr eaLnBrk="1" hangingPunct="1"/>
              <a:t>5</a:t>
            </a:fld>
            <a:endParaRPr lang="en-US" sz="1200" dirty="0">
              <a:latin typeface="Arial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7F8B08-42A9-564F-ADD9-8F9788838C7F}" type="slidenum">
              <a:rPr lang="en-US" sz="1200">
                <a:latin typeface="Arial"/>
              </a:rPr>
              <a:pPr eaLnBrk="1" hangingPunct="1"/>
              <a:t>7</a:t>
            </a:fld>
            <a:endParaRPr lang="en-US" sz="1200" dirty="0">
              <a:latin typeface="Arial"/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31F1C0C-7D2E-524F-ABA1-C0E56CF16EBD}" type="slidenum">
              <a:rPr lang="en-US" sz="1200">
                <a:latin typeface="Arial"/>
              </a:rPr>
              <a:pPr eaLnBrk="1" hangingPunct="1"/>
              <a:t>8</a:t>
            </a:fld>
            <a:endParaRPr lang="en-US" sz="1200" dirty="0">
              <a:latin typeface="Arial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7F8B08-42A9-564F-ADD9-8F9788838C7F}" type="slidenum">
              <a:rPr lang="en-US" sz="1200">
                <a:latin typeface="Arial"/>
              </a:rPr>
              <a:pPr eaLnBrk="1" hangingPunct="1"/>
              <a:t>9</a:t>
            </a:fld>
            <a:endParaRPr lang="en-US" sz="1200" dirty="0">
              <a:latin typeface="Arial"/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DC3725ED-A552-164E-90D3-F285A2D68ECD}" type="slidenum">
              <a:rPr lang="en-US" sz="1200">
                <a:latin typeface="Arial"/>
              </a:rPr>
              <a:pPr eaLnBrk="1" hangingPunct="1"/>
              <a:t>10</a:t>
            </a:fld>
            <a:endParaRPr lang="en-US" sz="1200" dirty="0">
              <a:latin typeface="Arial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678EC7F0-10A3-164E-ABB2-C2ACB2009210}" type="slidenum">
              <a:rPr lang="en-US" sz="1200">
                <a:latin typeface="Arial"/>
              </a:rPr>
              <a:pPr eaLnBrk="1" hangingPunct="1"/>
              <a:t>12</a:t>
            </a:fld>
            <a:endParaRPr lang="en-US" sz="1200" dirty="0">
              <a:latin typeface="Arial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E6638B0-3871-5249-97B4-A54E591BBDE3}" type="slidenum">
              <a:rPr lang="en-US" sz="1200">
                <a:latin typeface="Arial"/>
              </a:rPr>
              <a:pPr eaLnBrk="1" hangingPunct="1"/>
              <a:t>14</a:t>
            </a:fld>
            <a:endParaRPr lang="en-US" sz="1200" dirty="0">
              <a:latin typeface="Arial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9B02-279C-4843-A3B0-1CDEE689C6EA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4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5405-EB7E-4072-931C-DB290FDB3D33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4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9600" y="1223963"/>
            <a:ext cx="2032000" cy="5024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2013" y="1223963"/>
            <a:ext cx="5945187" cy="5024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25E9-C1C6-44C7-8D7A-860AABFC545E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0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DE27-E714-4E8E-9022-0D231A2FD473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9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BB6B-9A48-4B1D-B50B-D1CED3707532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013" y="2527300"/>
            <a:ext cx="3810000" cy="372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413" y="2527300"/>
            <a:ext cx="3810000" cy="372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F0B0-CDFE-428C-9644-76EB758AEA46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C0B9-3FB2-4C19-A436-A526D69C949E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9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38D2-7553-44D0-988B-20088A7B11CE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2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9C7E-A863-4D3D-9B7A-8677F3E75FC7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6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0832-219A-408F-8BEC-DC09D67B0D3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5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AF96-1A81-4828-B171-58992059125F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7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239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3" y="2527300"/>
            <a:ext cx="77724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09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7949C74C-D095-45BC-800E-5EAD3D25D6C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31" name="Picture 7" descr="cu_logo_sml_150_ppt.jpg                                        000B7307&#10;MPF28 Panther                  BD8AC844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36" charset="-128"/>
          <a:cs typeface="ＭＳ Ｐゴシック" pitchFamily="3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6" charset="-128"/>
          <a:cs typeface="ＭＳ Ｐゴシック" pitchFamily="3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6" charset="-128"/>
          <a:cs typeface="ＭＳ Ｐゴシック" pitchFamily="3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6" charset="-128"/>
          <a:cs typeface="ＭＳ Ｐゴシック" pitchFamily="3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6" charset="-128"/>
          <a:cs typeface="ＭＳ Ｐゴシック" pitchFamily="3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pitchFamily="36" charset="-128"/>
          <a:cs typeface="ＭＳ Ｐゴシック" pitchFamily="3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7032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153988" y="1676400"/>
            <a:ext cx="8839200" cy="1905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Response Analysis: Approaches and Directions Forward</a:t>
            </a:r>
            <a:b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30188" y="4191000"/>
            <a:ext cx="868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dirty="0"/>
              <a:t>Christopher B. Barrett and Erin C. Lentz, Cornell University</a:t>
            </a:r>
          </a:p>
          <a:p>
            <a:pPr algn="ctr"/>
            <a:endParaRPr lang="en-US" sz="1800" dirty="0"/>
          </a:p>
          <a:p>
            <a:pPr algn="ctr"/>
            <a:r>
              <a:rPr lang="en-US" sz="1800" i="1" dirty="0"/>
              <a:t>LRP Learning Alliance</a:t>
            </a:r>
          </a:p>
          <a:p>
            <a:pPr algn="ctr"/>
            <a:r>
              <a:rPr lang="en-US" sz="1800" i="1" dirty="0"/>
              <a:t> Local And Regional Procurement Learning and Knowledge Workshop </a:t>
            </a:r>
          </a:p>
          <a:p>
            <a:pPr algn="ctr"/>
            <a:r>
              <a:rPr lang="en-US" sz="1800" i="1" dirty="0"/>
              <a:t>Sponsored by </a:t>
            </a:r>
            <a:r>
              <a:rPr lang="en-US" sz="1800" i="1" dirty="0" smtClean="0"/>
              <a:t>TOPS, funded by USAID Food for Peace</a:t>
            </a:r>
            <a:endParaRPr lang="en-US" sz="1800" i="1" dirty="0"/>
          </a:p>
          <a:p>
            <a:pPr algn="ctr"/>
            <a:r>
              <a:rPr lang="en-US" sz="1800" i="1" dirty="0"/>
              <a:t>Washington DC, Nov 14,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133600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 rIns="132080"/>
          <a:lstStyle/>
          <a:p>
            <a:pPr indent="0" algn="ctr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Thanks for your time!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10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1223963"/>
            <a:ext cx="8458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Scales of Analysis and Complementary Agency Analysis Capacities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</a:b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43011" name="Content Placeholder 4" descr="MIFIRA Sca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82" r="-30582"/>
          <a:stretch>
            <a:fillRect/>
          </a:stretch>
        </p:blipFill>
        <p:spPr/>
      </p:pic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76984E5B-21E3-2B42-9829-3340F204663F}" type="slidenum">
              <a:rPr lang="en-US" sz="1400">
                <a:latin typeface="Times New Roman" charset="0"/>
                <a:cs typeface="Times New Roman" charset="0"/>
                <a:sym typeface="Times New Roman" charset="0"/>
              </a:rPr>
              <a:pPr eaLnBrk="1" hangingPunct="1"/>
              <a:t>11</a:t>
            </a:fld>
            <a:endParaRPr lang="en-US" sz="140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BAEF11CC-E282-474F-9CC2-71CBFA03C10A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12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4238"/>
            <a:ext cx="8305800" cy="2011362"/>
          </a:xfrm>
        </p:spPr>
        <p:txBody>
          <a:bodyPr/>
          <a:lstStyle/>
          <a:p>
            <a:pPr indent="0" eaLnBrk="1" hangingPunct="1"/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How do Managers / Programmers Make Decisions: Situating Response Analysis within the Programming Cycle*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011569"/>
              </p:ext>
            </p:extLst>
          </p:nvPr>
        </p:nvGraphicFramePr>
        <p:xfrm>
          <a:off x="430213" y="2713038"/>
          <a:ext cx="8502650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Document" r:id="rId4" imgW="35420300" imgH="13144500" progId="Word.Document.8">
                  <p:embed/>
                </p:oleObj>
              </mc:Choice>
              <mc:Fallback>
                <p:oleObj name="Document" r:id="rId4" imgW="35420300" imgH="13144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2713038"/>
                        <a:ext cx="8502650" cy="315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4"/>
          <p:cNvSpPr>
            <a:spLocks noChangeShapeType="1"/>
          </p:cNvSpPr>
          <p:nvPr/>
        </p:nvSpPr>
        <p:spPr bwMode="auto">
          <a:xfrm flipH="1" flipV="1">
            <a:off x="5029200" y="4724400"/>
            <a:ext cx="2587625" cy="47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33400" y="2949575"/>
            <a:ext cx="1673225" cy="8080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Needs Assessment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2595563" y="2949575"/>
            <a:ext cx="1595437" cy="8080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b="1" dirty="0">
                <a:latin typeface="Cambria" charset="0"/>
                <a:cs typeface="Arial"/>
              </a:rPr>
              <a:t>Response Analysis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648200" y="2949575"/>
            <a:ext cx="1519238" cy="8080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Response</a:t>
            </a:r>
          </a:p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Planning</a:t>
            </a:r>
          </a:p>
          <a:p>
            <a:pPr algn="ctr" eaLnBrk="1" hangingPunct="1"/>
            <a:endParaRPr lang="en-US" sz="2200" dirty="0">
              <a:latin typeface="Arial"/>
              <a:cs typeface="Arial"/>
            </a:endParaRPr>
          </a:p>
          <a:p>
            <a:pPr algn="ctr" eaLnBrk="1" hangingPunct="1"/>
            <a:endParaRPr lang="en-US" sz="800" dirty="0">
              <a:latin typeface="Arial" charset="0"/>
              <a:cs typeface="Arial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6553200" y="2946400"/>
            <a:ext cx="2209800" cy="8159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Program</a:t>
            </a:r>
          </a:p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Implementation</a:t>
            </a: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 flipV="1">
            <a:off x="6172200" y="3295650"/>
            <a:ext cx="381000" cy="47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2212975" y="3300413"/>
            <a:ext cx="381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V="1">
            <a:off x="1374775" y="3752850"/>
            <a:ext cx="1588" cy="9191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4194175" y="3300413"/>
            <a:ext cx="454025" cy="4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3505200" y="4105275"/>
            <a:ext cx="1516063" cy="11525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Monitoring and</a:t>
            </a:r>
          </a:p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Evaluation</a:t>
            </a:r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 flipH="1">
            <a:off x="1371600" y="4673600"/>
            <a:ext cx="213360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20" name="Rectangle 4"/>
          <p:cNvSpPr>
            <a:spLocks noChangeArrowheads="1"/>
          </p:cNvSpPr>
          <p:nvPr/>
        </p:nvSpPr>
        <p:spPr bwMode="auto">
          <a:xfrm>
            <a:off x="381000" y="4770438"/>
            <a:ext cx="83058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/>
          <a:p>
            <a:pPr marL="39688"/>
            <a:r>
              <a:rPr lang="en-US">
                <a:solidFill>
                  <a:srgbClr val="000000"/>
                </a:solidFill>
              </a:rPr>
              <a:t>*Resource appropriateness requires ongoing market analyses </a:t>
            </a:r>
          </a:p>
        </p:txBody>
      </p:sp>
    </p:spTree>
    <p:extLst>
      <p:ext uri="{BB962C8B-B14F-4D97-AF65-F5344CB8AC3E}">
        <p14:creationId xmlns:p14="http://schemas.microsoft.com/office/powerpoint/2010/main" val="505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7724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Programming Cycle: 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Information Gathering, Planning and Analysis, and Implementation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 </a:t>
            </a:r>
          </a:p>
        </p:txBody>
      </p:sp>
      <p:pic>
        <p:nvPicPr>
          <p:cNvPr id="23555" name="Content Placeholder 4" descr="Programming cycl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60" r="-9460"/>
          <a:stretch>
            <a:fillRect/>
          </a:stretch>
        </p:blipFill>
        <p:spPr>
          <a:xfrm>
            <a:off x="862013" y="2603500"/>
            <a:ext cx="7772400" cy="3721100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3246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B91E7DE9-E344-B940-B011-80FD0FDF3C52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13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The Form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of Transfer Matters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800600" cy="5562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Getting the form of transfer right helps livelihoods…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Households sell food aid - often at a deep discount - to purchase what they need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Yet, when markets are not functioning,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cash or vouchers are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of limited value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… and minimizes harm to markets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Impact on markets depends on: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Total amount distributed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Meets needs of households - demand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Seasonality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Type of transfer 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Functioning of local market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600200"/>
            <a:ext cx="34448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4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"/>
                <a:ea typeface="ヒラギノ明朝 ProN W3" charset="0"/>
                <a:cs typeface="Arial"/>
              </a:rPr>
              <a:t>Comparing Cash and in-Kind Food Transfers</a:t>
            </a:r>
            <a:r>
              <a:rPr lang="en-US" sz="4400" dirty="0">
                <a:latin typeface="Arial"/>
                <a:ea typeface="ヒラギノ明朝 ProN W3" charset="0"/>
                <a:cs typeface="Arial"/>
              </a:rPr>
              <a:t/>
            </a:r>
            <a:br>
              <a:rPr lang="en-US" sz="4400" dirty="0">
                <a:latin typeface="Arial"/>
                <a:ea typeface="ヒラギノ明朝 ProN W3" charset="0"/>
                <a:cs typeface="Arial"/>
              </a:rPr>
            </a:br>
            <a:endParaRPr lang="en-US" dirty="0">
              <a:latin typeface="Arial"/>
              <a:ea typeface="ヒラギノ明朝 ProN W3" charset="0"/>
              <a:cs typeface="ヒラギノ明朝 ProN W3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34340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Food transfers generally recommended when: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ヒラギノ明朝 ProN W3" charset="0"/>
                        <a:cs typeface="Arial"/>
                        <a:sym typeface="Garamond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Cash transfers generally recommended when: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ヒラギノ明朝 ProN W3" charset="0"/>
                        <a:cs typeface="Arial"/>
                        <a:sym typeface="Garamond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63963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Food intake is prioritized for nutritional purposes (including targeted feeding and micronutrient objectives) 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Markets do not function well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Markets are distant, or during the lean season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Inflationary risks are a significant concern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Security conditions permit (i.e., food commodities are highly visible)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Cash transfer systems do not exist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Cost savings is sought through individual / household targeting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Overall humanitarian need, as well as choice and flexibility are prioritized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Markets function well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Markets are nearby, or during the peak, post-harvest season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Production disincentives due to food aid delivery are a significant concern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Security conditions permit (i.e., cash is less visible but offers greater incentive for theft)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Cash transfer systems exist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Cost saving is sought through lower logistical and management overhead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66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CB9102A7-3E30-5148-8A94-7DFD0A46CB09}" type="slidenum">
              <a:rPr lang="en-US" sz="1400">
                <a:solidFill>
                  <a:schemeClr val="tx1"/>
                </a:solidFill>
                <a:latin typeface="Arial"/>
                <a:cs typeface="Arial"/>
                <a:sym typeface="Times New Roman" charset="0"/>
              </a:rPr>
              <a:pPr eaLnBrk="1" hangingPunct="1"/>
              <a:t>15</a:t>
            </a:fld>
            <a:endParaRPr lang="en-US" sz="1400" dirty="0">
              <a:solidFill>
                <a:schemeClr val="tx1"/>
              </a:solidFill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5FCCB4AB-6DB3-F84A-8E09-6DE8D6CB8710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16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1143000"/>
          </a:xfrm>
        </p:spPr>
        <p:txBody>
          <a:bodyPr/>
          <a:lstStyle/>
          <a:p>
            <a:pPr indent="0" eaLnBrk="1" hangingPunct="1"/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Comparing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LRP and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Transoceanic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Food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Aid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419600" y="1828800"/>
            <a:ext cx="4038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82588" indent="-3429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None/>
            </a:pPr>
            <a:r>
              <a:rPr lang="en-US" b="1">
                <a:solidFill>
                  <a:srgbClr val="000000"/>
                </a:solidFill>
              </a:rPr>
              <a:t>LRP benefits:</a:t>
            </a:r>
            <a:endParaRPr lang="en-US" sz="2000">
              <a:solidFill>
                <a:srgbClr val="000000"/>
              </a:solidFill>
            </a:endParaRPr>
          </a:p>
          <a:p>
            <a:pPr marL="382588" indent="-3429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Likely to arrive faster than transoceanic aid</a:t>
            </a:r>
          </a:p>
          <a:p>
            <a:pPr marL="382588" indent="-3429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Potential for cost savings</a:t>
            </a:r>
          </a:p>
          <a:p>
            <a:pPr marL="382588" indent="-3429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May be able to be timed to arrive during lean season, minimizing production disincentives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81000" y="1828800"/>
            <a:ext cx="4038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>
              <a:spcBef>
                <a:spcPts val="700"/>
              </a:spcBef>
              <a:buSzPct val="100000"/>
              <a:buFont typeface="Garamond" charset="0"/>
              <a:buNone/>
            </a:pPr>
            <a:r>
              <a:rPr lang="en-US" b="1">
                <a:solidFill>
                  <a:srgbClr val="000000"/>
                </a:solidFill>
              </a:rPr>
              <a:t>LRP risks:</a:t>
            </a:r>
            <a:endParaRPr lang="en-US">
              <a:solidFill>
                <a:srgbClr val="000000"/>
              </a:solidFill>
            </a:endParaRPr>
          </a:p>
          <a:p>
            <a:pPr marL="292100" indent="-2921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LRP can cause inflationary pressure in source markets</a:t>
            </a:r>
          </a:p>
          <a:p>
            <a:pPr marL="292100" indent="-2921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Traders may increase prices, anticipating PVO purchases</a:t>
            </a:r>
          </a:p>
          <a:p>
            <a:pPr marL="292100" indent="-2921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Traders may default on tenders</a:t>
            </a:r>
          </a:p>
          <a:p>
            <a:pPr marL="292100" indent="-2921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Quality and safety standards may not be met</a:t>
            </a:r>
          </a:p>
        </p:txBody>
      </p:sp>
    </p:spTree>
    <p:extLst>
      <p:ext uri="{BB962C8B-B14F-4D97-AF65-F5344CB8AC3E}">
        <p14:creationId xmlns:p14="http://schemas.microsoft.com/office/powerpoint/2010/main" val="280256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48200" y="-152400"/>
            <a:ext cx="4038600" cy="1509713"/>
          </a:xfrm>
        </p:spPr>
        <p:txBody>
          <a:bodyPr/>
          <a:lstStyle/>
          <a:p>
            <a:r>
              <a:rPr lang="ja-JP" altLang="en-US" sz="2400" b="1" dirty="0" smtClean="0">
                <a:ea typeface="ヒラギノ明朝 ProN W3" charset="0"/>
                <a:cs typeface="Times New Roman" charset="0"/>
              </a:rPr>
              <a:t>“</a:t>
            </a:r>
            <a:r>
              <a:rPr lang="en-US" sz="2400" b="1" dirty="0">
                <a:ea typeface="ヒラギノ明朝 ProN W3" charset="0"/>
                <a:cs typeface="Times New Roman" charset="0"/>
              </a:rPr>
              <a:t>Are local markets functioning well?</a:t>
            </a:r>
            <a:r>
              <a:rPr lang="ja-JP" altLang="en-US" sz="2400" b="1" dirty="0">
                <a:ea typeface="ヒラギノ明朝 ProN W3" charset="0"/>
                <a:cs typeface="Times New Roman" charset="0"/>
              </a:rPr>
              <a:t>”</a:t>
            </a:r>
            <a:r>
              <a:rPr lang="en-US" sz="2400" dirty="0">
                <a:ea typeface="ヒラギノ明朝 ProN W3" charset="0"/>
                <a:cs typeface="ヒラギノ明朝 ProN W3" charset="0"/>
              </a:rPr>
              <a:t>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5B056A3B-ADD0-384E-8A03-52C64FC53483}" type="slidenum">
              <a:rPr lang="en-US" sz="14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pPr eaLnBrk="1" hangingPunct="1"/>
              <a:t>17</a:t>
            </a:fld>
            <a:endParaRPr lang="en-US" sz="140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pic>
        <p:nvPicPr>
          <p:cNvPr id="35844" name="Content Placeholder 6" descr="MIFIRA Q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19" r="-15419"/>
          <a:stretch>
            <a:fillRect/>
          </a:stretch>
        </p:blipFill>
        <p:spPr>
          <a:xfrm>
            <a:off x="457200" y="12192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26795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86200" y="-152400"/>
            <a:ext cx="4800600" cy="1509713"/>
          </a:xfrm>
        </p:spPr>
        <p:txBody>
          <a:bodyPr/>
          <a:lstStyle/>
          <a:p>
            <a:r>
              <a:rPr lang="ja-JP" altLang="en-US" sz="2400" b="1" dirty="0" smtClean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</a:rPr>
              <a:t>“</a:t>
            </a:r>
            <a:r>
              <a:rPr lang="en-US" sz="2400" b="1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</a:rPr>
              <a:t>Is there sufficient food available nearby to fill the gap?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</a:rPr>
              <a:t>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42022E7C-E192-DA42-A371-9F9F1DE3308D}" type="slidenum">
              <a:rPr lang="en-US" sz="1400">
                <a:latin typeface="Times New Roman" charset="0"/>
                <a:cs typeface="Times New Roman" charset="0"/>
                <a:sym typeface="Times New Roman" charset="0"/>
              </a:rPr>
              <a:pPr eaLnBrk="1" hangingPunct="1"/>
              <a:t>18</a:t>
            </a:fld>
            <a:endParaRPr lang="en-US" sz="1400">
              <a:latin typeface="Times New Roman" charset="0"/>
              <a:cs typeface="Times New Roman" charset="0"/>
              <a:sym typeface="Times New Roman" charset="0"/>
            </a:endParaRPr>
          </a:p>
        </p:txBody>
      </p:sp>
      <p:pic>
        <p:nvPicPr>
          <p:cNvPr id="38916" name="Content Placeholder 5" descr="MIFIRA Q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1" r="-2271"/>
          <a:stretch>
            <a:fillRect/>
          </a:stretch>
        </p:blipFill>
        <p:spPr>
          <a:xfrm>
            <a:off x="457200" y="12192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4162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Different Supply Patterns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522537"/>
            <a:ext cx="7772400" cy="37211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6212"/>
            <a:ext cx="88392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Changing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food assistance policies globally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62013" y="1905000"/>
            <a:ext cx="7772400" cy="4343400"/>
          </a:xfrm>
        </p:spPr>
        <p:txBody>
          <a:bodyPr/>
          <a:lstStyle/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Shifting from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donor-driven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to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respondent-driven</a:t>
            </a: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Increasing donor flexibility</a:t>
            </a: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Growing interest in local and regional procurement</a:t>
            </a: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Creates choice when responding to food insecurity: </a:t>
            </a:r>
          </a:p>
          <a:p>
            <a:pPr marL="1239838" lvl="3" indent="-342900">
              <a:spcBef>
                <a:spcPts val="7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Cash and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vouchers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1239838" lvl="3" indent="-342900">
              <a:spcBef>
                <a:spcPts val="7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Food procured locally and regionally (LRP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)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1239838" lvl="3" indent="-342900">
              <a:spcBef>
                <a:spcPts val="7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Transoceanic food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aid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Increasing choices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means that agencies need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better tools to make good choices: </a:t>
            </a:r>
            <a:r>
              <a:rPr lang="en-US" sz="2400" b="1" u="sng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response analysis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Focus on ex-ante analysis. Next session talks about implementation aspects.</a:t>
            </a: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2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776287"/>
            <a:ext cx="8229600" cy="1052513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Role of response analysis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51054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The f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orm of transfer matters</a:t>
            </a:r>
            <a:endParaRPr lang="en-US" sz="28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Tradeoffs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among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transfer modes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Growing body of evidence that there is no “magic bullet”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D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ifferent approaches are better for different objectives</a:t>
            </a:r>
            <a:endParaRPr lang="en-US" sz="22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Many of the costs and benefits of the various transfer options are contingent upon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market conditions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.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Important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non-market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factors as well</a:t>
            </a:r>
          </a:p>
          <a:p>
            <a:pPr marL="496888" lvl="1" indent="0" eaLnBrk="1" hangingPunct="1">
              <a:lnSpc>
                <a:spcPct val="90000"/>
              </a:lnSpc>
              <a:buClr>
                <a:srgbClr val="000000"/>
              </a:buClr>
              <a:buNone/>
            </a:pPr>
            <a:endParaRPr lang="en-US" sz="2400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382588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Response analysis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Links need with identified best-bet response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Evidence-based approach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Analyzes likely impact of alternative responses</a:t>
            </a: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3246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3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229600" cy="120491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Response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analysis tools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33A1CA56-2D2D-CC4B-9319-A8BFE0582693}" type="slidenum">
              <a:rPr lang="en-US" sz="1400">
                <a:latin typeface="Times New Roman" charset="0"/>
                <a:cs typeface="Times New Roman" charset="0"/>
                <a:sym typeface="Times New Roman" charset="0"/>
              </a:rPr>
              <a:pPr eaLnBrk="1" hangingPunct="1"/>
              <a:t>4</a:t>
            </a:fld>
            <a:endParaRPr lang="en-US" sz="1400"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23556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48006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Approaches </a:t>
            </a: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to market assessments vary by: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Objectives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Approaches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User capacity </a:t>
            </a:r>
            <a:endParaRPr lang="en-US" sz="2000" dirty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Audiences (sometimes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)</a:t>
            </a:r>
          </a:p>
          <a:p>
            <a:pPr marL="342900" lvl="1" indent="-342900">
              <a:buFont typeface="Garamond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Major food-security related tools include: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EMMA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WFP’s EFSA and CFSVA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FEWs – Market Assessment and Analysis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FAO’s RAF</a:t>
            </a:r>
          </a:p>
          <a:p>
            <a:pPr lvl="2"/>
            <a:r>
              <a:rPr lang="en-US" sz="2000" b="1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MIFIRA (Cornell/Tufts/CARE)</a:t>
            </a: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206500"/>
            <a:ext cx="35433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2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305800" cy="4114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Initially developed by CARE, Tufts, and Cornell and funded by USAID Food for Peace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Has been used by CARE, CRS, FAO, FEWs, ILRI and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ReSAKSS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Northern Kenya, Eastern Kenya, and Nairobi 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Somalia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Uganda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Afghanistan?  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Proof of concept in Malawi, Bangladesh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Trainings at Cornell University,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Makerere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 University, and University of Nairobi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Training materials to be finalized March 2012</a:t>
            </a: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Garamond" charset="0"/>
              <a:buNone/>
            </a:pPr>
            <a:endParaRPr lang="en-US" sz="2800" b="1" dirty="0">
              <a:solidFill>
                <a:srgbClr val="000000"/>
              </a:solidFill>
              <a:latin typeface="Arial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7635" y="914400"/>
            <a:ext cx="8839200" cy="11430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Market Information and Food Insecurity Response Analysis Framework (MIFIRA)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4400" y="64008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5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1223963"/>
            <a:ext cx="7772400" cy="11430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31747" name="Content Placeholder 9" descr="Basic DT 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2" r="-5072"/>
          <a:stretch>
            <a:fillRect/>
          </a:stretch>
        </p:blipFill>
        <p:spPr>
          <a:xfrm>
            <a:off x="152400" y="1143000"/>
            <a:ext cx="8826500" cy="5638800"/>
          </a:xfrm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6F7721D-7260-B143-99AB-A0413668865B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6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5257800"/>
          </a:xfrm>
        </p:spPr>
        <p:txBody>
          <a:bodyPr rIns="132080"/>
          <a:lstStyle/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1a. Are food insecure households well connected to local markets? 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1b. How will local demand respond to transfers? 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1c. How much additional food can traders supply at or near current costs? 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1d. Do local food traders behave competitively? 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1e. Do food insecure households have a preference over the form/mix of aid they receive? </a:t>
            </a:r>
          </a:p>
          <a:p>
            <a:pPr eaLnBrk="1" hangingPunct="1"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11430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Q1. Are local markets functioning well?</a:t>
            </a:r>
            <a:r>
              <a:rPr lang="en-US" b="1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 </a:t>
            </a:r>
            <a:endParaRPr lang="en-US" b="1" dirty="0">
              <a:solidFill>
                <a:srgbClr val="000000"/>
              </a:solidFill>
              <a:latin typeface="Arial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7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721100"/>
          </a:xfrm>
        </p:spPr>
        <p:txBody>
          <a:bodyPr rIns="132080"/>
          <a:lstStyle/>
          <a:p>
            <a:pPr eaLnBrk="1" hangingPunct="1"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2a.  Where are Viable Prospective Source Markets? 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2b. Will Agency Purchases Drive up Food Prices Excessively in Source Markets? 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2c.  Will Local or Regional Purchases Affect Producer Prices Differently than Transoceanic Shipments?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Garamond" charset="0"/>
              <a:buNone/>
            </a:pPr>
            <a:endParaRPr lang="en-US" sz="2800" b="1" dirty="0">
              <a:solidFill>
                <a:srgbClr val="000000"/>
              </a:solidFill>
              <a:latin typeface="Arial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839200" cy="11430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Q2. Is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there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ufficient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ood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vailable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earby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ill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he gap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8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800600"/>
          </a:xfrm>
        </p:spPr>
        <p:txBody>
          <a:bodyPr rIns="132080"/>
          <a:lstStyle/>
          <a:p>
            <a:pPr eaLnBrk="1" hangingPunct="1"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What are the factors or challenges that inhibit uptake of response analysis?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Technical capacity of operational agencies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Too resource or time intensive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Sequencing / timing with funding applications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Limited flexibility of transfers from specific donors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Others?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How to operationalize / routinize response analysis?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Many components of response analysis are public goods 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Who should complete market analysis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? Regional hubs/Clusters/FEWS/3rd </a:t>
            </a: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party 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(like </a:t>
            </a: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current </a:t>
            </a:r>
            <a:r>
              <a:rPr lang="en-US" sz="2000" dirty="0" err="1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Bellmon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)?</a:t>
            </a:r>
            <a:endParaRPr lang="en-US" sz="2000" dirty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Flip side of a </a:t>
            </a:r>
            <a:r>
              <a:rPr lang="en-US" sz="2000" dirty="0" err="1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Bellmon</a:t>
            </a: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(long recognized supply-side effects, now consider demand-side too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) … so similar legislative requirement?</a:t>
            </a:r>
            <a:endParaRPr lang="en-US" sz="2000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lvl="1" eaLnBrk="1" hangingPunct="1"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lvl="1" eaLnBrk="1" hangingPunct="1"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eaLnBrk="1" hangingPunct="1"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eaLnBrk="1" hangingPunct="1"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11430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Response Analysis: Moving forward?</a:t>
            </a:r>
            <a:endParaRPr lang="en-US" b="1" dirty="0">
              <a:solidFill>
                <a:srgbClr val="000000"/>
              </a:solidFill>
              <a:latin typeface="Arial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9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15829</TotalTime>
  <Words>948</Words>
  <Application>Microsoft Macintosh PowerPoint</Application>
  <PresentationFormat>On-screen Show (4:3)</PresentationFormat>
  <Paragraphs>155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Document</vt:lpstr>
      <vt:lpstr> Response Analysis: Approaches and Directions Forward </vt:lpstr>
      <vt:lpstr>Changing food assistance policies globally</vt:lpstr>
      <vt:lpstr>Role of response analysis</vt:lpstr>
      <vt:lpstr>Response analysis tools</vt:lpstr>
      <vt:lpstr>Market Information and Food Insecurity Response Analysis Framework (MIFIRA)</vt:lpstr>
      <vt:lpstr>PowerPoint Presentation</vt:lpstr>
      <vt:lpstr>Q1. Are local markets functioning well? </vt:lpstr>
      <vt:lpstr>Q2. Is there sufficient food available nearby to fill the gap?</vt:lpstr>
      <vt:lpstr>Response Analysis: Moving forward?</vt:lpstr>
      <vt:lpstr>Thanks for your time!</vt:lpstr>
      <vt:lpstr>Scales of Analysis and Complementary Agency Analysis Capacities </vt:lpstr>
      <vt:lpstr>How do Managers / Programmers Make Decisions: Situating Response Analysis within the Programming Cycle*</vt:lpstr>
      <vt:lpstr>The Programming Cycle:   Information Gathering, Planning and Analysis, and Implementation </vt:lpstr>
      <vt:lpstr>The Form of Transfer Matters</vt:lpstr>
      <vt:lpstr>Comparing Cash and in-Kind Food Transfers </vt:lpstr>
      <vt:lpstr>Comparing LRP and Transoceanic Food Aid</vt:lpstr>
      <vt:lpstr>“Are local markets functioning well?” </vt:lpstr>
      <vt:lpstr>“Is there sufficient food available nearby to fill the gap? </vt:lpstr>
      <vt:lpstr>Different Supply Patterns</vt:lpstr>
    </vt:vector>
  </TitlesOfParts>
  <Company>WPG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Fitzgerald</dc:creator>
  <cp:lastModifiedBy>Erin Lentz</cp:lastModifiedBy>
  <cp:revision>933</cp:revision>
  <cp:lastPrinted>2011-01-10T20:17:19Z</cp:lastPrinted>
  <dcterms:created xsi:type="dcterms:W3CDTF">2011-09-01T15:10:43Z</dcterms:created>
  <dcterms:modified xsi:type="dcterms:W3CDTF">2011-11-13T16:31:29Z</dcterms:modified>
</cp:coreProperties>
</file>